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7" r:id="rId4"/>
  </p:sldMasterIdLst>
  <p:notesMasterIdLst>
    <p:notesMasterId r:id="rId9"/>
  </p:notesMasterIdLst>
  <p:handoutMasterIdLst>
    <p:handoutMasterId r:id="rId10"/>
  </p:handoutMasterIdLst>
  <p:sldIdLst>
    <p:sldId id="256" r:id="rId5"/>
    <p:sldId id="287" r:id="rId6"/>
    <p:sldId id="286" r:id="rId7"/>
    <p:sldId id="289" r:id="rId8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9B8ABE-9A12-40AC-B888-21CDAE125022}" v="4" dt="2024-05-29T21:31:46.74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6650" autoAdjust="0"/>
  </p:normalViewPr>
  <p:slideViewPr>
    <p:cSldViewPr>
      <p:cViewPr varScale="1">
        <p:scale>
          <a:sx n="99" d="100"/>
          <a:sy n="99" d="100"/>
        </p:scale>
        <p:origin x="92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nah Moody" userId="1dccc453-6fa1-4608-bded-50282b7b2c6c" providerId="ADAL" clId="{3C9B8ABE-9A12-40AC-B888-21CDAE125022}"/>
    <pc:docChg chg="custSel modSld">
      <pc:chgData name="Hannah Moody" userId="1dccc453-6fa1-4608-bded-50282b7b2c6c" providerId="ADAL" clId="{3C9B8ABE-9A12-40AC-B888-21CDAE125022}" dt="2024-05-30T20:06:36.820" v="641" actId="20577"/>
      <pc:docMkLst>
        <pc:docMk/>
      </pc:docMkLst>
      <pc:sldChg chg="modSp mod">
        <pc:chgData name="Hannah Moody" userId="1dccc453-6fa1-4608-bded-50282b7b2c6c" providerId="ADAL" clId="{3C9B8ABE-9A12-40AC-B888-21CDAE125022}" dt="2024-05-30T20:06:36.820" v="641" actId="20577"/>
        <pc:sldMkLst>
          <pc:docMk/>
          <pc:sldMk cId="0" sldId="256"/>
        </pc:sldMkLst>
        <pc:spChg chg="mod">
          <ac:chgData name="Hannah Moody" userId="1dccc453-6fa1-4608-bded-50282b7b2c6c" providerId="ADAL" clId="{3C9B8ABE-9A12-40AC-B888-21CDAE125022}" dt="2024-05-30T20:06:36.820" v="641" actId="20577"/>
          <ac:spMkLst>
            <pc:docMk/>
            <pc:sldMk cId="0" sldId="256"/>
            <ac:spMk id="5122" creationId="{65710220-8F5F-4F3B-96EE-130C8CF912F1}"/>
          </ac:spMkLst>
        </pc:spChg>
      </pc:sldChg>
      <pc:sldChg chg="addSp delSp modSp mod modNotesTx">
        <pc:chgData name="Hannah Moody" userId="1dccc453-6fa1-4608-bded-50282b7b2c6c" providerId="ADAL" clId="{3C9B8ABE-9A12-40AC-B888-21CDAE125022}" dt="2024-05-30T20:04:18.833" v="640" actId="20577"/>
        <pc:sldMkLst>
          <pc:docMk/>
          <pc:sldMk cId="0" sldId="286"/>
        </pc:sldMkLst>
        <pc:spChg chg="mod">
          <ac:chgData name="Hannah Moody" userId="1dccc453-6fa1-4608-bded-50282b7b2c6c" providerId="ADAL" clId="{3C9B8ABE-9A12-40AC-B888-21CDAE125022}" dt="2024-05-29T21:25:09.711" v="142" actId="20577"/>
          <ac:spMkLst>
            <pc:docMk/>
            <pc:sldMk cId="0" sldId="286"/>
            <ac:spMk id="3" creationId="{CAB2D9ED-A6C8-4443-8D95-B363A5FDF0E9}"/>
          </ac:spMkLst>
        </pc:spChg>
        <pc:spChg chg="mod">
          <ac:chgData name="Hannah Moody" userId="1dccc453-6fa1-4608-bded-50282b7b2c6c" providerId="ADAL" clId="{3C9B8ABE-9A12-40AC-B888-21CDAE125022}" dt="2024-05-29T18:51:08.520" v="57" actId="20577"/>
          <ac:spMkLst>
            <pc:docMk/>
            <pc:sldMk cId="0" sldId="286"/>
            <ac:spMk id="6146" creationId="{B39618D7-D4C1-4E78-AC5B-733AB531298A}"/>
          </ac:spMkLst>
        </pc:spChg>
        <pc:graphicFrameChg chg="add mod modGraphic">
          <ac:chgData name="Hannah Moody" userId="1dccc453-6fa1-4608-bded-50282b7b2c6c" providerId="ADAL" clId="{3C9B8ABE-9A12-40AC-B888-21CDAE125022}" dt="2024-05-29T21:41:30.410" v="232" actId="1076"/>
          <ac:graphicFrameMkLst>
            <pc:docMk/>
            <pc:sldMk cId="0" sldId="286"/>
            <ac:graphicFrameMk id="2" creationId="{36A8521C-43F4-D4C3-3043-91FC4D819F82}"/>
          </ac:graphicFrameMkLst>
        </pc:graphicFrameChg>
        <pc:graphicFrameChg chg="del">
          <ac:chgData name="Hannah Moody" userId="1dccc453-6fa1-4608-bded-50282b7b2c6c" providerId="ADAL" clId="{3C9B8ABE-9A12-40AC-B888-21CDAE125022}" dt="2024-05-29T18:50:50.313" v="42" actId="478"/>
          <ac:graphicFrameMkLst>
            <pc:docMk/>
            <pc:sldMk cId="0" sldId="286"/>
            <ac:graphicFrameMk id="4" creationId="{409B5487-E703-4459-3AB5-F347B003B2E7}"/>
          </ac:graphicFrameMkLst>
        </pc:graphicFrameChg>
      </pc:sldChg>
      <pc:sldChg chg="addSp delSp modSp mod modNotesTx">
        <pc:chgData name="Hannah Moody" userId="1dccc453-6fa1-4608-bded-50282b7b2c6c" providerId="ADAL" clId="{3C9B8ABE-9A12-40AC-B888-21CDAE125022}" dt="2024-05-29T21:50:19.085" v="245" actId="20577"/>
        <pc:sldMkLst>
          <pc:docMk/>
          <pc:sldMk cId="564627361" sldId="287"/>
        </pc:sldMkLst>
        <pc:spChg chg="mod">
          <ac:chgData name="Hannah Moody" userId="1dccc453-6fa1-4608-bded-50282b7b2c6c" providerId="ADAL" clId="{3C9B8ABE-9A12-40AC-B888-21CDAE125022}" dt="2024-05-29T18:50:40.019" v="40" actId="20577"/>
          <ac:spMkLst>
            <pc:docMk/>
            <pc:sldMk cId="564627361" sldId="287"/>
            <ac:spMk id="6146" creationId="{B39618D7-D4C1-4E78-AC5B-733AB531298A}"/>
          </ac:spMkLst>
        </pc:spChg>
        <pc:graphicFrameChg chg="add mod">
          <ac:chgData name="Hannah Moody" userId="1dccc453-6fa1-4608-bded-50282b7b2c6c" providerId="ADAL" clId="{3C9B8ABE-9A12-40AC-B888-21CDAE125022}" dt="2024-05-29T21:22:40.310" v="58"/>
          <ac:graphicFrameMkLst>
            <pc:docMk/>
            <pc:sldMk cId="564627361" sldId="287"/>
            <ac:graphicFrameMk id="2" creationId="{BF2902D0-16A1-8AC6-1B63-58254F9EDBA0}"/>
          </ac:graphicFrameMkLst>
        </pc:graphicFrameChg>
        <pc:graphicFrameChg chg="del">
          <ac:chgData name="Hannah Moody" userId="1dccc453-6fa1-4608-bded-50282b7b2c6c" providerId="ADAL" clId="{3C9B8ABE-9A12-40AC-B888-21CDAE125022}" dt="2024-05-29T18:50:44.129" v="41" actId="478"/>
          <ac:graphicFrameMkLst>
            <pc:docMk/>
            <pc:sldMk cId="564627361" sldId="287"/>
            <ac:graphicFrameMk id="4" creationId="{CE3ADB18-8C30-8B80-81CE-981D07729625}"/>
          </ac:graphicFrameMkLst>
        </pc:graphicFrameChg>
        <pc:graphicFrameChg chg="add mod modGraphic">
          <ac:chgData name="Hannah Moody" userId="1dccc453-6fa1-4608-bded-50282b7b2c6c" providerId="ADAL" clId="{3C9B8ABE-9A12-40AC-B888-21CDAE125022}" dt="2024-05-29T21:50:19.085" v="245" actId="20577"/>
          <ac:graphicFrameMkLst>
            <pc:docMk/>
            <pc:sldMk cId="564627361" sldId="287"/>
            <ac:graphicFrameMk id="5" creationId="{78E2BD73-98F0-3396-7C96-62EB7A8D5660}"/>
          </ac:graphicFrameMkLst>
        </pc:graphicFrameChg>
      </pc:sldChg>
      <pc:sldChg chg="modSp mod">
        <pc:chgData name="Hannah Moody" userId="1dccc453-6fa1-4608-bded-50282b7b2c6c" providerId="ADAL" clId="{3C9B8ABE-9A12-40AC-B888-21CDAE125022}" dt="2024-05-29T21:33:36.539" v="231" actId="20577"/>
        <pc:sldMkLst>
          <pc:docMk/>
          <pc:sldMk cId="2924293960" sldId="289"/>
        </pc:sldMkLst>
        <pc:graphicFrameChg chg="modGraphic">
          <ac:chgData name="Hannah Moody" userId="1dccc453-6fa1-4608-bded-50282b7b2c6c" providerId="ADAL" clId="{3C9B8ABE-9A12-40AC-B888-21CDAE125022}" dt="2024-05-29T21:33:36.539" v="231" actId="20577"/>
          <ac:graphicFrameMkLst>
            <pc:docMk/>
            <pc:sldMk cId="2924293960" sldId="289"/>
            <ac:graphicFrameMk id="4" creationId="{A7A197AC-4402-B82D-5E41-ED200C49EE91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>
            <a:extLst>
              <a:ext uri="{FF2B5EF4-FFF2-40B4-BE49-F238E27FC236}">
                <a16:creationId xmlns:a16="http://schemas.microsoft.com/office/drawing/2014/main" id="{8283F038-850A-4155-96E2-B6419BA627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A454A6FC-7B6E-45B1-975F-C38028278564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>
            <a:extLst>
              <a:ext uri="{FF2B5EF4-FFF2-40B4-BE49-F238E27FC236}">
                <a16:creationId xmlns:a16="http://schemas.microsoft.com/office/drawing/2014/main" id="{FEAE38D1-025C-4B61-B829-642BC018A07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5" name="Rectangle 5">
            <a:extLst>
              <a:ext uri="{FF2B5EF4-FFF2-40B4-BE49-F238E27FC236}">
                <a16:creationId xmlns:a16="http://schemas.microsoft.com/office/drawing/2014/main" id="{1DADDDD6-E7AB-45FA-9529-5DE65BA7DF2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668A8E05-B623-4067-9AA2-82E26463E2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6CCDF34-4ADB-454C-B027-AD091C25E9C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BB9B64F2-46A5-49E2-8299-5833179C9D8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>
            <a:lvl1pPr algn="r"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9543AA5B-AA07-49C6-A399-4157F4F3F62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6612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>
            <a:extLst>
              <a:ext uri="{FF2B5EF4-FFF2-40B4-BE49-F238E27FC236}">
                <a16:creationId xmlns:a16="http://schemas.microsoft.com/office/drawing/2014/main" id="{82D470EF-FB84-4AB2-AD22-0C4671A4C91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0088" y="4414838"/>
            <a:ext cx="5610225" cy="4183062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>
            <a:extLst>
              <a:ext uri="{FF2B5EF4-FFF2-40B4-BE49-F238E27FC236}">
                <a16:creationId xmlns:a16="http://schemas.microsoft.com/office/drawing/2014/main" id="{E06C76A5-8479-47C8-B2AE-ABB2E51582D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defTabSz="9323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>
            <a:extLst>
              <a:ext uri="{FF2B5EF4-FFF2-40B4-BE49-F238E27FC236}">
                <a16:creationId xmlns:a16="http://schemas.microsoft.com/office/drawing/2014/main" id="{FDF7DB49-2506-4247-B88B-937A1B7FCE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3175" tIns="46588" rIns="93175" bIns="46588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4ED7B9BD-303A-49C4-A1A9-E558EBBAF5B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FY25 Revenue Budget decreased by 0.2%.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9A7477-CA86-4266-8887-1A8EEE18806A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42522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Expenditure budget decreased by 3.4%.</a:t>
            </a:r>
          </a:p>
          <a:p>
            <a:endParaRPr lang="en-US" dirty="0"/>
          </a:p>
          <a:p>
            <a:r>
              <a:rPr lang="en-US" dirty="0"/>
              <a:t>Largest decrease is due to FY25 not having ESSER II/III funding – some of these costs were re-absorbed into Schoolwide costs. </a:t>
            </a:r>
          </a:p>
          <a:p>
            <a:r>
              <a:rPr lang="en-US" dirty="0"/>
              <a:t>Classroom Site Fund increased slightly due to favorable State adjustment.</a:t>
            </a:r>
          </a:p>
          <a:p>
            <a:r>
              <a:rPr lang="en-US" dirty="0"/>
              <a:t>Instructional Improvement increased to align with anticipated revenue for FYY25.</a:t>
            </a:r>
          </a:p>
          <a:p>
            <a:endParaRPr lang="en-US" dirty="0"/>
          </a:p>
          <a:p>
            <a:r>
              <a:rPr lang="en-US" dirty="0"/>
              <a:t>Average teach salaries increased by 0.6% compared to FY24.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9A7477-CA86-4266-8887-1A8EEE18806A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94654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A7530A8-E934-442B-8F46-67DAA6CDE136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75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102240" y="2386744"/>
            <a:ext cx="693952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21396" y="4352544"/>
            <a:ext cx="5101209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1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60ADCF-56DA-4DD6-8BA7-2771877ED38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85480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928EB7-9DB7-4656-A0EC-9383EA9BCE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5705095"/>
      </p:ext>
    </p:extLst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9834" y="937260"/>
            <a:ext cx="1053966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6046" y="937260"/>
            <a:ext cx="4716174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E94968-69E3-43F9-A6B7-210C905199E6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9328412"/>
      </p:ext>
    </p:extLst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29CB9EE-B597-4809-951C-3D29A1A13EF2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8244653"/>
      </p:ext>
    </p:extLst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106424" y="2386744"/>
            <a:ext cx="6940296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5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1396" y="4352465"/>
            <a:ext cx="5101209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1900">
                <a:solidFill>
                  <a:schemeClr val="tx1"/>
                </a:solidFill>
              </a:defRPr>
            </a:lvl1pPr>
            <a:lvl2pPr marL="45720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3ED719-5C59-4B03-BB90-1108B5684BD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758382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2239" y="2638044"/>
            <a:ext cx="3288023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3737" y="2638044"/>
            <a:ext cx="3290516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3B8B66-4DCC-43C5-B7B9-3F38C86E5B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06480069"/>
      </p:ext>
    </p:extLst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2239" y="2313434"/>
            <a:ext cx="3288024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2239" y="3143250"/>
            <a:ext cx="3288024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3737" y="3143250"/>
            <a:ext cx="3290516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4753737" y="2313434"/>
            <a:ext cx="3290516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E80FEB-C7DD-451D-8CAB-336C7472A3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6416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95F280D-A87A-4447-B969-746DE2ECA76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42326912"/>
      </p:ext>
    </p:extLst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A6C9AB-7B6F-4BC8-9564-AE6016054B6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789327"/>
      </p:ext>
    </p:extLst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703" y="2243829"/>
            <a:ext cx="3290594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52060" y="804672"/>
            <a:ext cx="361188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8"/>
            <a:ext cx="284607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640703" y="6236208"/>
            <a:ext cx="3806398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68F91A-3277-4C66-8E38-042C7B33141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287814"/>
      </p:ext>
    </p:extLst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1" y="0"/>
            <a:ext cx="4571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640080" y="2243828"/>
            <a:ext cx="3291840" cy="1143000"/>
          </a:xfrm>
          <a:solidFill>
            <a:srgbClr val="FFFFFF"/>
          </a:solidFill>
          <a:ln>
            <a:solidFill>
              <a:srgbClr val="262626"/>
            </a:solidFill>
          </a:ln>
        </p:spPr>
        <p:txBody>
          <a:bodyPr anchor="ctr" anchorCtr="1">
            <a:noAutofit/>
          </a:bodyPr>
          <a:lstStyle>
            <a:lvl1pPr>
              <a:defRPr sz="21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72000" y="-42172"/>
            <a:ext cx="4576573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2965" y="3549919"/>
            <a:ext cx="284607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40080" y="6236208"/>
            <a:ext cx="3803904" cy="320040"/>
          </a:xfrm>
        </p:spPr>
        <p:txBody>
          <a:bodyPr>
            <a:normAutofit/>
          </a:bodyPr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AC15CC-F714-4CAE-9714-53FC346D9E5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0291803"/>
      </p:ext>
    </p:extLst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606045" y="964692"/>
            <a:ext cx="5937755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6045" y="2638045"/>
            <a:ext cx="5937755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78943" y="6238816"/>
            <a:ext cx="2065310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02239" y="6236208"/>
            <a:ext cx="4556664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40112" y="6217920"/>
            <a:ext cx="365760" cy="365760"/>
          </a:xfrm>
          <a:prstGeom prst="ellipse">
            <a:avLst/>
          </a:prstGeom>
          <a:solidFill>
            <a:srgbClr val="1D1D1D">
              <a:alpha val="69804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8E80FEB-C7DD-451D-8CAB-336C7472A31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9358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9" r:id="rId2"/>
    <p:sldLayoutId id="2147483940" r:id="rId3"/>
    <p:sldLayoutId id="2147483941" r:id="rId4"/>
    <p:sldLayoutId id="2147483942" r:id="rId5"/>
    <p:sldLayoutId id="2147483943" r:id="rId6"/>
    <p:sldLayoutId id="2147483944" r:id="rId7"/>
    <p:sldLayoutId id="2147483945" r:id="rId8"/>
    <p:sldLayoutId id="2147483946" r:id="rId9"/>
    <p:sldLayoutId id="2147483947" r:id="rId10"/>
    <p:sldLayoutId id="2147483948" r:id="rId11"/>
  </p:sldLayoutIdLst>
  <p:transition>
    <p:dissolve/>
  </p:transition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6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44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9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65710220-8F5F-4F3B-96EE-130C8CF912F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37338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600" dirty="0"/>
              <a:t>EAST VALLEY HIGH SCHOOL</a:t>
            </a:r>
            <a:br>
              <a:rPr lang="en-US" altLang="en-US" sz="3600" b="0" dirty="0">
                <a:effectLst/>
              </a:rPr>
            </a:br>
            <a:r>
              <a:rPr lang="en-US" altLang="en-US" sz="3600" b="0" dirty="0">
                <a:effectLst/>
              </a:rPr>
              <a:t>Budget 2024/25</a:t>
            </a:r>
            <a:br>
              <a:rPr lang="en-US" altLang="en-US" sz="3600" b="0" dirty="0">
                <a:effectLst/>
              </a:rPr>
            </a:br>
            <a:br>
              <a:rPr lang="en-US" altLang="en-US" sz="3600" b="0" dirty="0">
                <a:effectLst/>
              </a:rPr>
            </a:br>
            <a:r>
              <a:rPr lang="en-US" altLang="en-US" sz="3600" b="0" dirty="0">
                <a:effectLst/>
              </a:rPr>
              <a:t> </a:t>
            </a:r>
            <a:r>
              <a:rPr lang="en-US" altLang="en-US" sz="3600" dirty="0"/>
              <a:t>proposed</a:t>
            </a:r>
            <a:br>
              <a:rPr lang="en-US" altLang="en-US" sz="3600" b="0" dirty="0">
                <a:effectLst/>
              </a:rPr>
            </a:br>
            <a:br>
              <a:rPr lang="en-US" altLang="en-US" sz="3600" b="0" dirty="0">
                <a:effectLst/>
              </a:rPr>
            </a:br>
            <a:r>
              <a:rPr lang="en-US" altLang="en-US" sz="3600" dirty="0"/>
              <a:t>June </a:t>
            </a:r>
            <a:r>
              <a:rPr lang="en-US" altLang="en-US" sz="3600" b="0" dirty="0">
                <a:effectLst/>
              </a:rPr>
              <a:t>3, 2024</a:t>
            </a:r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B39618D7-D4C1-4E78-AC5B-733AB5312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2400" y="274638"/>
            <a:ext cx="8839200" cy="1401762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3200" b="0" dirty="0">
                <a:effectLst/>
                <a:cs typeface="Calibri" panose="020F0502020204030204" pitchFamily="34" charset="0"/>
              </a:rPr>
              <a:t>Maintenance &amp; Operations</a:t>
            </a:r>
            <a:br>
              <a:rPr lang="en-US" altLang="en-US" sz="3200" b="0" dirty="0">
                <a:effectLst/>
                <a:cs typeface="Calibri" panose="020F0502020204030204" pitchFamily="34" charset="0"/>
              </a:rPr>
            </a:br>
            <a:r>
              <a:rPr lang="en-US" altLang="en-US" sz="3200" b="0" dirty="0">
                <a:effectLst/>
                <a:cs typeface="Calibri" panose="020F0502020204030204" pitchFamily="34" charset="0"/>
              </a:rPr>
              <a:t>Budget proposal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2D9ED-A6C8-4443-8D95-B363A5FDF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828800"/>
            <a:ext cx="8534400" cy="4572000"/>
          </a:xfrm>
        </p:spPr>
        <p:txBody>
          <a:bodyPr>
            <a:normAutofit/>
          </a:bodyPr>
          <a:lstStyle/>
          <a:p>
            <a:pPr lvl="1">
              <a:defRPr/>
            </a:pPr>
            <a:endParaRPr lang="en-US" dirty="0">
              <a:latin typeface="+mj-lt"/>
            </a:endParaRPr>
          </a:p>
          <a:p>
            <a:pPr lvl="1" eaLnBrk="1" hangingPunct="1">
              <a:defRPr/>
            </a:pPr>
            <a:endParaRPr lang="en-US" dirty="0"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457200" lvl="1" indent="0" eaLnBrk="1" hangingPunct="1">
              <a:buFont typeface="Wingdings" panose="05000000000000000000" pitchFamily="2" charset="2"/>
              <a:buNone/>
              <a:defRPr/>
            </a:pPr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8E2BD73-98F0-3396-7C96-62EB7A8D56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718388"/>
              </p:ext>
            </p:extLst>
          </p:nvPr>
        </p:nvGraphicFramePr>
        <p:xfrm>
          <a:off x="609600" y="2286000"/>
          <a:ext cx="7924800" cy="3962399"/>
        </p:xfrm>
        <a:graphic>
          <a:graphicData uri="http://schemas.openxmlformats.org/drawingml/2006/table">
            <a:tbl>
              <a:tblPr/>
              <a:tblGrid>
                <a:gridCol w="2538783">
                  <a:extLst>
                    <a:ext uri="{9D8B030D-6E8A-4147-A177-3AD203B41FA5}">
                      <a16:colId xmlns:a16="http://schemas.microsoft.com/office/drawing/2014/main" val="1863411636"/>
                    </a:ext>
                  </a:extLst>
                </a:gridCol>
                <a:gridCol w="1447344">
                  <a:extLst>
                    <a:ext uri="{9D8B030D-6E8A-4147-A177-3AD203B41FA5}">
                      <a16:colId xmlns:a16="http://schemas.microsoft.com/office/drawing/2014/main" val="492263124"/>
                    </a:ext>
                  </a:extLst>
                </a:gridCol>
                <a:gridCol w="1447344">
                  <a:extLst>
                    <a:ext uri="{9D8B030D-6E8A-4147-A177-3AD203B41FA5}">
                      <a16:colId xmlns:a16="http://schemas.microsoft.com/office/drawing/2014/main" val="3696199073"/>
                    </a:ext>
                  </a:extLst>
                </a:gridCol>
                <a:gridCol w="1328709">
                  <a:extLst>
                    <a:ext uri="{9D8B030D-6E8A-4147-A177-3AD203B41FA5}">
                      <a16:colId xmlns:a16="http://schemas.microsoft.com/office/drawing/2014/main" val="1598219663"/>
                    </a:ext>
                  </a:extLst>
                </a:gridCol>
                <a:gridCol w="1162620">
                  <a:extLst>
                    <a:ext uri="{9D8B030D-6E8A-4147-A177-3AD203B41FA5}">
                      <a16:colId xmlns:a16="http://schemas.microsoft.com/office/drawing/2014/main" val="1517647378"/>
                    </a:ext>
                  </a:extLst>
                </a:gridCol>
              </a:tblGrid>
              <a:tr h="488977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FY24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FY25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$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9315445"/>
                  </a:ext>
                </a:extLst>
              </a:tr>
              <a:tr h="505838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Revised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Proposed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Inc/Dec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Inc/Dec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890491"/>
                  </a:ext>
                </a:extLst>
              </a:tr>
              <a:tr h="4889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Total Local Revenue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$      11,600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$      14,800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$     3,200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27.6%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1783050"/>
                  </a:ext>
                </a:extLst>
              </a:tr>
              <a:tr h="4889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Total State Revenue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$ 1,890,772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$ 2,032,180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$  141,408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7.5%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16928872"/>
                  </a:ext>
                </a:extLst>
              </a:tr>
              <a:tr h="4889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Total Federal Revenue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$    265,061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$    115,146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$ (149,915)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-56.6%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99949500"/>
                  </a:ext>
                </a:extLst>
              </a:tr>
              <a:tr h="50583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TOTAL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$ 2,167,434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$ 2,162,126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 </a:t>
                      </a:r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$   </a:t>
                      </a:r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(5,308)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-0.2%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2689743"/>
                  </a:ext>
                </a:extLst>
              </a:tr>
              <a:tr h="505838">
                <a:tc>
                  <a:txBody>
                    <a:bodyPr/>
                    <a:lstStyle/>
                    <a:p>
                      <a:pPr algn="l" fontAlgn="b"/>
                      <a:endParaRPr lang="en-US" sz="1600" b="1" i="0" u="none" strike="noStrike">
                        <a:solidFill>
                          <a:srgbClr val="000000"/>
                        </a:solidFill>
                        <a:effectLst/>
                        <a:latin typeface="Gill Sans MT" panose="020B0502020104020203" pitchFamily="34" charset="0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5084610"/>
                  </a:ext>
                </a:extLst>
              </a:tr>
              <a:tr h="48897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ADM#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150.000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160.000 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Gill Sans MT" panose="020B0502020104020203" pitchFamily="34" charset="0"/>
                        </a:rPr>
                        <a:t>6.7%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430284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4627361"/>
      </p:ext>
    </p:extLst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244" name="Rectangle 6243">
            <a:extLst>
              <a:ext uri="{FF2B5EF4-FFF2-40B4-BE49-F238E27FC236}">
                <a16:creationId xmlns:a16="http://schemas.microsoft.com/office/drawing/2014/main" id="{1660E788-AFA9-4A1B-9991-6AA74632A1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46" name="Rectangle 6245">
            <a:extLst>
              <a:ext uri="{FF2B5EF4-FFF2-40B4-BE49-F238E27FC236}">
                <a16:creationId xmlns:a16="http://schemas.microsoft.com/office/drawing/2014/main" id="{867D4867-5BA7-4462-B2F6-A23F4A622A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90722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46" name="Title 1">
            <a:extLst>
              <a:ext uri="{FF2B5EF4-FFF2-40B4-BE49-F238E27FC236}">
                <a16:creationId xmlns:a16="http://schemas.microsoft.com/office/drawing/2014/main" id="{B39618D7-D4C1-4E78-AC5B-733AB53129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82600" y="643467"/>
            <a:ext cx="2522980" cy="1728044"/>
          </a:xfrm>
          <a:noFill/>
          <a:ln>
            <a:solidFill>
              <a:schemeClr val="bg1"/>
            </a:solidFill>
          </a:ln>
        </p:spPr>
        <p:txBody>
          <a:bodyPr wrap="square">
            <a:normAutofit/>
          </a:bodyPr>
          <a:lstStyle/>
          <a:p>
            <a:pPr eaLnBrk="1" hangingPunct="1"/>
            <a:r>
              <a:rPr lang="en-US" altLang="en-US" sz="2000" b="0" dirty="0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Maintenance &amp; Operations</a:t>
            </a:r>
            <a:br>
              <a:rPr lang="en-US" altLang="en-US" sz="2000" b="0" dirty="0">
                <a:solidFill>
                  <a:schemeClr val="bg1"/>
                </a:solidFill>
                <a:effectLst/>
                <a:cs typeface="Calibri" panose="020F0502020204030204" pitchFamily="34" charset="0"/>
              </a:rPr>
            </a:br>
            <a:r>
              <a:rPr lang="en-US" altLang="en-US" sz="2000" b="0" dirty="0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Budget</a:t>
            </a:r>
            <a:r>
              <a:rPr lang="en-US" altLang="en-US" sz="2000" dirty="0">
                <a:solidFill>
                  <a:schemeClr val="bg1"/>
                </a:solidFill>
                <a:cs typeface="Calibri" panose="020F0502020204030204" pitchFamily="34" charset="0"/>
              </a:rPr>
              <a:t> proposal</a:t>
            </a:r>
            <a:endParaRPr lang="en-US" altLang="en-US" sz="2000" b="0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B2D9ED-A6C8-4443-8D95-B363A5FDF0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601" y="2638044"/>
            <a:ext cx="2522980" cy="3415622"/>
          </a:xfrm>
        </p:spPr>
        <p:txBody>
          <a:bodyPr>
            <a:normAutofit/>
          </a:bodyPr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bg1"/>
                </a:solidFill>
                <a:cs typeface="Calibri" panose="020F0502020204030204" pitchFamily="34" charset="0"/>
              </a:rPr>
              <a:t>Total FY25 Proposed Expenditure Budget 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$2,158,818</a:t>
            </a:r>
            <a:endParaRPr lang="en-US" dirty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en-US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Decrease from FY24 </a:t>
            </a:r>
            <a:r>
              <a:rPr lang="en-US" dirty="0">
                <a:solidFill>
                  <a:schemeClr val="bg1"/>
                </a:solidFill>
                <a:cs typeface="Calibri" panose="020F0502020204030204" pitchFamily="34" charset="0"/>
              </a:rPr>
              <a:t>Revised</a:t>
            </a:r>
            <a:r>
              <a:rPr lang="en-US" dirty="0">
                <a:solidFill>
                  <a:schemeClr val="bg1"/>
                </a:solidFill>
                <a:effectLst/>
                <a:cs typeface="Calibri" panose="020F0502020204030204" pitchFamily="34" charset="0"/>
              </a:rPr>
              <a:t> Budget</a:t>
            </a: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r>
              <a:rPr lang="en-US" dirty="0">
                <a:solidFill>
                  <a:schemeClr val="bg1"/>
                </a:solidFill>
                <a:cs typeface="Calibri" panose="020F0502020204030204" pitchFamily="34" charset="0"/>
              </a:rPr>
              <a:t>($75,854)</a:t>
            </a:r>
            <a:endParaRPr lang="en-US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228600" lvl="1" indent="0" algn="ctr">
              <a:buNone/>
              <a:defRPr/>
            </a:pPr>
            <a:endParaRPr lang="en-US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en-US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en-US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marL="914400" lvl="2" indent="0" algn="ctr">
              <a:buFont typeface="Wingdings" panose="05000000000000000000" pitchFamily="2" charset="2"/>
              <a:buNone/>
              <a:defRPr/>
            </a:pPr>
            <a:endParaRPr lang="en-US" dirty="0">
              <a:solidFill>
                <a:schemeClr val="bg1"/>
              </a:solidFill>
              <a:effectLst/>
              <a:cs typeface="Calibri" panose="020F0502020204030204" pitchFamily="34" charset="0"/>
            </a:endParaRPr>
          </a:p>
          <a:p>
            <a:pPr lvl="1" algn="ctr">
              <a:defRPr/>
            </a:pPr>
            <a:endParaRPr lang="en-US" dirty="0">
              <a:solidFill>
                <a:schemeClr val="bg1"/>
              </a:solidFill>
              <a:cs typeface="Calibri" panose="020F0502020204030204" pitchFamily="34" charset="0"/>
            </a:endParaRPr>
          </a:p>
          <a:p>
            <a:pPr lvl="1" algn="ctr" eaLnBrk="1" hangingPunct="1">
              <a:defRPr/>
            </a:pPr>
            <a:endParaRPr lang="en-US" dirty="0">
              <a:solidFill>
                <a:schemeClr val="bg1"/>
              </a:solidFill>
              <a:effectLst/>
              <a:ea typeface="Tahoma" pitchFamily="34" charset="0"/>
              <a:cs typeface="Calibri" panose="020F0502020204030204" pitchFamily="34" charset="0"/>
            </a:endParaRPr>
          </a:p>
          <a:p>
            <a:pPr marL="457200" lvl="1" indent="0" algn="ctr" eaLnBrk="1" hangingPunct="1">
              <a:buFont typeface="Wingdings" panose="05000000000000000000" pitchFamily="2" charset="2"/>
              <a:buNone/>
              <a:defRPr/>
            </a:pPr>
            <a:endParaRPr lang="en-US" dirty="0">
              <a:solidFill>
                <a:schemeClr val="bg1"/>
              </a:solidFill>
              <a:cs typeface="Calibri" panose="020F0502020204030204" pitchFamily="34" charset="0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36A8521C-43F4-D4C3-3043-91FC4D819F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5383892"/>
              </p:ext>
            </p:extLst>
          </p:nvPr>
        </p:nvGraphicFramePr>
        <p:xfrm>
          <a:off x="3726560" y="1507489"/>
          <a:ext cx="5181600" cy="3657600"/>
        </p:xfrm>
        <a:graphic>
          <a:graphicData uri="http://schemas.openxmlformats.org/drawingml/2006/table">
            <a:tbl>
              <a:tblPr/>
              <a:tblGrid>
                <a:gridCol w="2052668">
                  <a:extLst>
                    <a:ext uri="{9D8B030D-6E8A-4147-A177-3AD203B41FA5}">
                      <a16:colId xmlns:a16="http://schemas.microsoft.com/office/drawing/2014/main" val="397117950"/>
                    </a:ext>
                  </a:extLst>
                </a:gridCol>
                <a:gridCol w="710112">
                  <a:extLst>
                    <a:ext uri="{9D8B030D-6E8A-4147-A177-3AD203B41FA5}">
                      <a16:colId xmlns:a16="http://schemas.microsoft.com/office/drawing/2014/main" val="494554163"/>
                    </a:ext>
                  </a:extLst>
                </a:gridCol>
                <a:gridCol w="865449">
                  <a:extLst>
                    <a:ext uri="{9D8B030D-6E8A-4147-A177-3AD203B41FA5}">
                      <a16:colId xmlns:a16="http://schemas.microsoft.com/office/drawing/2014/main" val="3276859874"/>
                    </a:ext>
                  </a:extLst>
                </a:gridCol>
                <a:gridCol w="865449">
                  <a:extLst>
                    <a:ext uri="{9D8B030D-6E8A-4147-A177-3AD203B41FA5}">
                      <a16:colId xmlns:a16="http://schemas.microsoft.com/office/drawing/2014/main" val="1500891621"/>
                    </a:ext>
                  </a:extLst>
                </a:gridCol>
                <a:gridCol w="687922">
                  <a:extLst>
                    <a:ext uri="{9D8B030D-6E8A-4147-A177-3AD203B41FA5}">
                      <a16:colId xmlns:a16="http://schemas.microsoft.com/office/drawing/2014/main" val="3719805348"/>
                    </a:ext>
                  </a:extLst>
                </a:gridCol>
              </a:tblGrid>
              <a:tr h="24384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Expenses by project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9630836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3314591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FY24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FY25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Increase/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1591495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Revised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Proposed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decrease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8610978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Schoolwide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1,862,703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1,874,329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68280235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Classroom Site Project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173,747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179,574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5260989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Instructional Improvement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7,851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12,602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60.5%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2075621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Federal projects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190,371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92,313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-51.5%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433361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expenses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6350" marR="6350" marT="635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2,234,672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2,158,818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-3.4%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74219367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50" marR="6350" marT="635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6201284"/>
                  </a:ext>
                </a:extLst>
              </a:tr>
              <a:tr h="243840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teacher salary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964998"/>
                  </a:ext>
                </a:extLst>
              </a:tr>
              <a:tr h="24384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salary of all teachers employed in the budget year 2025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51,779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92237270"/>
                  </a:ext>
                </a:extLst>
              </a:tr>
              <a:tr h="24384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salary of all teachers employed in the prior year 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51,448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74062966"/>
                  </a:ext>
                </a:extLst>
              </a:tr>
              <a:tr h="24384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Increase in average teacher salary from the prior year 2024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331 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981833"/>
                  </a:ext>
                </a:extLst>
              </a:tr>
              <a:tr h="243840">
                <a:tc gridSpan="4"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Percentage increase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0.6%</a:t>
                      </a:r>
                    </a:p>
                  </a:txBody>
                  <a:tcPr marL="6350" marR="6350" marT="635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5273308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87D9FC9-8364-9845-D35F-EE2ACB451286}"/>
              </a:ext>
            </a:extLst>
          </p:cNvPr>
          <p:cNvSpPr txBox="1">
            <a:spLocks noChangeArrowheads="1"/>
          </p:cNvSpPr>
          <p:nvPr/>
        </p:nvSpPr>
        <p:spPr bwMode="black">
          <a:xfrm>
            <a:off x="304800" y="964692"/>
            <a:ext cx="8534400" cy="1188720"/>
          </a:xfrm>
          <a:prstGeom prst="rect">
            <a:avLst/>
          </a:prstGeom>
        </p:spPr>
        <p:txBody>
          <a:bodyPr vert="horz" lIns="182880" tIns="182880" rIns="182880" bIns="182880" rtlCol="0" anchor="ctr" anchorCtr="1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600" kern="1200" cap="all" spc="200" baseline="0">
                <a:solidFill>
                  <a:srgbClr val="262626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altLang="en-US"/>
              <a:t>Maintenance &amp; Operations</a:t>
            </a:r>
            <a:br>
              <a:rPr lang="en-US" altLang="en-US"/>
            </a:br>
            <a:r>
              <a:rPr lang="en-US" altLang="en-US"/>
              <a:t>Budget summary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7A197AC-4402-B82D-5E41-ED200C49EE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185584"/>
              </p:ext>
            </p:extLst>
          </p:nvPr>
        </p:nvGraphicFramePr>
        <p:xfrm>
          <a:off x="1762648" y="2638044"/>
          <a:ext cx="5618705" cy="3248110"/>
        </p:xfrm>
        <a:graphic>
          <a:graphicData uri="http://schemas.openxmlformats.org/drawingml/2006/table">
            <a:tbl>
              <a:tblPr firstRow="1" bandRow="1">
                <a:tableStyleId>{9D7B26C5-4107-4FEC-AEDC-1716B250A1EF}</a:tableStyleId>
              </a:tblPr>
              <a:tblGrid>
                <a:gridCol w="3712645">
                  <a:extLst>
                    <a:ext uri="{9D8B030D-6E8A-4147-A177-3AD203B41FA5}">
                      <a16:colId xmlns:a16="http://schemas.microsoft.com/office/drawing/2014/main" val="3393290413"/>
                    </a:ext>
                  </a:extLst>
                </a:gridCol>
                <a:gridCol w="1906060">
                  <a:extLst>
                    <a:ext uri="{9D8B030D-6E8A-4147-A177-3AD203B41FA5}">
                      <a16:colId xmlns:a16="http://schemas.microsoft.com/office/drawing/2014/main" val="89267362"/>
                    </a:ext>
                  </a:extLst>
                </a:gridCol>
              </a:tblGrid>
              <a:tr h="637075">
                <a:tc>
                  <a:txBody>
                    <a:bodyPr/>
                    <a:lstStyle/>
                    <a:p>
                      <a:r>
                        <a:rPr lang="en-US" sz="1800" b="0" cap="none" spc="60" baseline="0">
                          <a:solidFill>
                            <a:schemeClr val="tx1"/>
                          </a:solidFill>
                        </a:rPr>
                        <a:t>Total Budgeted Revenue</a:t>
                      </a:r>
                      <a:endParaRPr lang="en-US" sz="1800" b="0" cap="none" spc="60" baseline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61267" marR="161267" marT="161267" marB="161267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cap="none" spc="60" baseline="0" dirty="0">
                          <a:solidFill>
                            <a:schemeClr val="tx1"/>
                          </a:solidFill>
                        </a:rPr>
                        <a:t>$2,162,126</a:t>
                      </a:r>
                      <a:endParaRPr lang="en-US" sz="1800" b="0" cap="none" spc="60" baseline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61267" marR="161267" marT="161267" marB="161267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268130523"/>
                  </a:ext>
                </a:extLst>
              </a:tr>
              <a:tr h="534881">
                <a:tc>
                  <a:txBody>
                    <a:bodyPr/>
                    <a:lstStyle/>
                    <a:p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 Total Budgeted Expenses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cap="none" spc="0" dirty="0">
                          <a:solidFill>
                            <a:schemeClr val="tx1"/>
                          </a:solidFill>
                        </a:rPr>
                        <a:t> $2,158,815</a:t>
                      </a:r>
                      <a:endParaRPr lang="en-US" sz="1800" b="0" cap="non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8269254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Net Income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cap="none" spc="0" dirty="0">
                          <a:solidFill>
                            <a:schemeClr val="tx1"/>
                          </a:solidFill>
                        </a:rPr>
                        <a:t> $3,311</a:t>
                      </a:r>
                      <a:endParaRPr lang="en-US" sz="1800" b="0" cap="non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586558508"/>
                  </a:ext>
                </a:extLst>
              </a:tr>
              <a:tr h="42936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Total Non-Expense Cash Transactions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cap="none" spc="0" dirty="0">
                          <a:solidFill>
                            <a:schemeClr val="tx1"/>
                          </a:solidFill>
                        </a:rPr>
                        <a:t>($12,049)</a:t>
                      </a:r>
                    </a:p>
                    <a:p>
                      <a:endParaRPr lang="en-US" sz="1800" b="0" cap="non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674386"/>
                  </a:ext>
                </a:extLst>
              </a:tr>
              <a:tr h="756647">
                <a:tc>
                  <a:txBody>
                    <a:bodyPr/>
                    <a:lstStyle/>
                    <a:p>
                      <a:r>
                        <a:rPr lang="en-US" sz="1800" b="0" cap="none" spc="0">
                          <a:solidFill>
                            <a:schemeClr val="tx1"/>
                          </a:solidFill>
                        </a:rPr>
                        <a:t>Fiscal Year Budgeted Change in Cash</a:t>
                      </a:r>
                      <a:endParaRPr lang="en-US" sz="1800" b="0" cap="none" spc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cap="none" spc="0" dirty="0">
                          <a:solidFill>
                            <a:schemeClr val="tx1"/>
                          </a:solidFill>
                        </a:rPr>
                        <a:t>($8,738)</a:t>
                      </a:r>
                      <a:endParaRPr lang="en-US" sz="1800" b="0" cap="none" spc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7511" marR="107511" marT="53756" marB="107511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6029518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4293960"/>
      </p:ext>
    </p:extLst>
  </p:cSld>
  <p:clrMapOvr>
    <a:masterClrMapping/>
  </p:clrMapOvr>
  <p:transition>
    <p:dissolve/>
  </p:transition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c5e3bf-8d4c-41de-aaa1-f4451f02d99d" xsi:nil="true"/>
    <lcf76f155ced4ddcb4097134ff3c332f xmlns="588712f8-bc12-4b67-b29b-a9d0f63287e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8054D55F91284EBB1107762FB3C5FA" ma:contentTypeVersion="18" ma:contentTypeDescription="Create a new document." ma:contentTypeScope="" ma:versionID="1410b37f08874c51a2265df9ec3df916">
  <xsd:schema xmlns:xsd="http://www.w3.org/2001/XMLSchema" xmlns:xs="http://www.w3.org/2001/XMLSchema" xmlns:p="http://schemas.microsoft.com/office/2006/metadata/properties" xmlns:ns2="588712f8-bc12-4b67-b29b-a9d0f63287e2" xmlns:ns3="d7c5e3bf-8d4c-41de-aaa1-f4451f02d99d" targetNamespace="http://schemas.microsoft.com/office/2006/metadata/properties" ma:root="true" ma:fieldsID="f07a4edbd74ba1f0092007d492bd3af1" ns2:_="" ns3:_="">
    <xsd:import namespace="588712f8-bc12-4b67-b29b-a9d0f63287e2"/>
    <xsd:import namespace="d7c5e3bf-8d4c-41de-aaa1-f4451f02d9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8712f8-bc12-4b67-b29b-a9d0f63287e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01f69ef-746b-49a2-8d0e-3be5031717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c5e3bf-8d4c-41de-aaa1-f4451f02d99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325e49b-7206-461e-b626-dd329b649d2c}" ma:internalName="TaxCatchAll" ma:showField="CatchAllData" ma:web="d7c5e3bf-8d4c-41de-aaa1-f4451f02d9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6EDB48-48E1-4A16-8E76-4C4B2DDA7504}">
  <ds:schemaRefs>
    <ds:schemaRef ds:uri="588712f8-bc12-4b67-b29b-a9d0f63287e2"/>
    <ds:schemaRef ds:uri="d7c5e3bf-8d4c-41de-aaa1-f4451f02d99d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329BBAD-0995-4D58-9D24-A6F7D32A10F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5B480F6-97E1-4B5F-94C7-5CA02FAF4A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8712f8-bc12-4b67-b29b-a9d0f63287e2"/>
    <ds:schemaRef ds:uri="d7c5e3bf-8d4c-41de-aaa1-f4451f02d9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Parcel</Template>
  <TotalTime>2891</TotalTime>
  <Words>333</Words>
  <Application>Microsoft Office PowerPoint</Application>
  <PresentationFormat>On-screen Show (4:3)</PresentationFormat>
  <Paragraphs>119</Paragraphs>
  <Slides>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Gill Sans MT</vt:lpstr>
      <vt:lpstr>Tahoma</vt:lpstr>
      <vt:lpstr>Wingdings</vt:lpstr>
      <vt:lpstr>Parcel</vt:lpstr>
      <vt:lpstr>EAST VALLEY HIGH SCHOOL Budget 2024/25   proposed  June 3, 2024</vt:lpstr>
      <vt:lpstr>Maintenance &amp; Operations Budget proposal</vt:lpstr>
      <vt:lpstr>Maintenance &amp; Operations Budget proposal</vt:lpstr>
      <vt:lpstr>PowerPoint Presentation</vt:lpstr>
    </vt:vector>
  </TitlesOfParts>
  <Company>Madison School District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Madison School District Budget 2009-10</dc:title>
  <dc:creator>Preferred Customer</dc:creator>
  <cp:lastModifiedBy>Hannah Moody</cp:lastModifiedBy>
  <cp:revision>148</cp:revision>
  <cp:lastPrinted>2017-09-06T03:59:51Z</cp:lastPrinted>
  <dcterms:created xsi:type="dcterms:W3CDTF">2009-01-06T23:48:35Z</dcterms:created>
  <dcterms:modified xsi:type="dcterms:W3CDTF">2024-05-30T20:06:42Z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0x010100508054D55F91284EBB1107762FB3C5FA</vt:lpwstr>
  </property>
  <property fmtid="{D5CDD505-2E9C-101B-9397-08002B2CF9AE}" pid="3" name="MediaServiceImageTags">
    <vt:lpwstr/>
  </property>
</Properties>
</file>